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4"/>
  </p:sldMasterIdLst>
  <p:notesMasterIdLst>
    <p:notesMasterId r:id="rId9"/>
  </p:notesMasterIdLst>
  <p:handoutMasterIdLst>
    <p:handoutMasterId r:id="rId10"/>
  </p:handoutMasterIdLst>
  <p:sldIdLst>
    <p:sldId id="341" r:id="rId5"/>
    <p:sldId id="364" r:id="rId6"/>
    <p:sldId id="365" r:id="rId7"/>
    <p:sldId id="370" r:id="rId8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AEFF7"/>
    <a:srgbClr val="0000FF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27" autoAdjust="0"/>
    <p:restoredTop sz="94679" autoAdjust="0"/>
  </p:normalViewPr>
  <p:slideViewPr>
    <p:cSldViewPr snapToGrid="0">
      <p:cViewPr varScale="1">
        <p:scale>
          <a:sx n="57" d="100"/>
          <a:sy n="57" d="100"/>
        </p:scale>
        <p:origin x="916" y="4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789072D9-2976-48D6-91CC-F3B81D5BC3D5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5337DD13-51AD-4B02-8A68-D1AEA3BFD1E7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A3DFC17F-0481-4905-8632-1C02E3E3DC52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EE81EF3A-A1DE-4C8C-8602-3BA1B0BECDBF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A3198B39-BF8D-4494-9821-E6701364FD8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A072CA75-53D7-445B-9EF5-6CAEF1776D6A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6A4E70E9-E8A6-4EC8-9A63-B36D42527792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B0437FF1-442D-43A2-8C73-F8F083ADF658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0EA3C5F4-38C2-4B34-837F-12B7982390F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FCA29B65-32F6-409B-983D-A505954C0DC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C32814BC-4525-4F02-B0DA-914D143EF2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B452CC-48C9-4997-9257-C682E2A70EC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B452CC-48C9-4997-9257-C682E2A70ECE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17237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576406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935987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36365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>
            <a:extLst>
              <a:ext uri="{FF2B5EF4-FFF2-40B4-BE49-F238E27FC236}">
                <a16:creationId xmlns:a16="http://schemas.microsoft.com/office/drawing/2014/main" id="{4CEAFC18-F740-420D-8DA7-68B0EC97C46E}"/>
              </a:ext>
            </a:extLst>
          </p:cNvPr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>
            <a:extLst>
              <a:ext uri="{FF2B5EF4-FFF2-40B4-BE49-F238E27FC236}">
                <a16:creationId xmlns:a16="http://schemas.microsoft.com/office/drawing/2014/main" id="{4AFE2B5B-1B45-4E7A-A25D-B141A077B612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838200" y="560387"/>
            <a:ext cx="10515600" cy="11303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>
            <a:extLst>
              <a:ext uri="{FF2B5EF4-FFF2-40B4-BE49-F238E27FC236}">
                <a16:creationId xmlns:a16="http://schemas.microsoft.com/office/drawing/2014/main" id="{008F4169-1069-4316-B1D5-466056FF0739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>
            <a:extLst>
              <a:ext uri="{FF2B5EF4-FFF2-40B4-BE49-F238E27FC236}">
                <a16:creationId xmlns:a16="http://schemas.microsoft.com/office/drawing/2014/main" id="{C220C726-1B32-4CFD-B6FE-8C6E0C6B668C}"/>
              </a:ext>
            </a:extLst>
          </p:cNvPr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>
            <a:extLst>
              <a:ext uri="{FF2B5EF4-FFF2-40B4-BE49-F238E27FC236}">
                <a16:creationId xmlns:a16="http://schemas.microsoft.com/office/drawing/2014/main" id="{ED4BE506-C0F9-461F-89BC-4B3F6F61A38D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2023</a:t>
            </a:r>
          </a:p>
        </p:txBody>
      </p:sp>
      <p:pic>
        <p:nvPicPr>
          <p:cNvPr id="1031" name="Picture 1">
            <a:extLst>
              <a:ext uri="{FF2B5EF4-FFF2-40B4-BE49-F238E27FC236}">
                <a16:creationId xmlns:a16="http://schemas.microsoft.com/office/drawing/2014/main" id="{5E9ECA3E-FE52-464F-8707-38070FE65DBF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>
            <a:extLst>
              <a:ext uri="{FF2B5EF4-FFF2-40B4-BE49-F238E27FC236}">
                <a16:creationId xmlns:a16="http://schemas.microsoft.com/office/drawing/2014/main" id="{4C62F9F5-7ED7-4782-9DFF-6089C2DCD9EC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fld id="{5420701A-B243-422E-826E-78BD4E22F668}" type="slidenum">
              <a:rPr lang="en-GB" altLang="en-US" sz="1400" smtClean="0">
                <a:latin typeface="Calibri" panose="020F0502020204030204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anose="020F0502020204030204" pitchFamily="34" charset="0"/>
            </a:endParaRPr>
          </a:p>
        </p:txBody>
      </p:sp>
      <p:sp>
        <p:nvSpPr>
          <p:cNvPr id="11" name="Text Box 14">
            <a:extLst>
              <a:ext uri="{FF2B5EF4-FFF2-40B4-BE49-F238E27FC236}">
                <a16:creationId xmlns:a16="http://schemas.microsoft.com/office/drawing/2014/main" id="{AA2802BD-1B72-4AD1-8184-0FD099607084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133350" y="36513"/>
            <a:ext cx="3466585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TSG SA Meeting #SP-102</a:t>
            </a:r>
          </a:p>
          <a:p>
            <a:pPr eaLnBrk="1" hangingPunct="1">
              <a:defRPr/>
            </a:pPr>
            <a:r>
              <a:rPr lang="en-GB" altLang="en-US" sz="1200" b="1" dirty="0">
                <a:latin typeface="Arial "/>
              </a:rPr>
              <a:t>11 - 15 December, 2023, Edinburgh, Scotland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3" r:id="rId1"/>
    <p:sldLayoutId id="2147485161" r:id="rId2"/>
    <p:sldLayoutId id="2147485162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>
            <a:extLst>
              <a:ext uri="{FF2B5EF4-FFF2-40B4-BE49-F238E27FC236}">
                <a16:creationId xmlns:a16="http://schemas.microsoft.com/office/drawing/2014/main" id="{6BFCA172-672F-4297-B767-9F7EDE373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0087" y="1709738"/>
            <a:ext cx="9043639" cy="2852737"/>
          </a:xfrm>
        </p:spPr>
        <p:txBody>
          <a:bodyPr/>
          <a:lstStyle/>
          <a:p>
            <a:pPr eaLnBrk="1" hangingPunct="1"/>
            <a:r>
              <a:rPr lang="en-GB" dirty="0"/>
              <a:t>Rel-19 SA2 Package Proposal</a:t>
            </a:r>
            <a:endParaRPr lang="en-GB" altLang="en-US" dirty="0"/>
          </a:p>
        </p:txBody>
      </p:sp>
      <p:sp>
        <p:nvSpPr>
          <p:cNvPr id="5123" name="Text Placeholder 2">
            <a:extLst>
              <a:ext uri="{FF2B5EF4-FFF2-40B4-BE49-F238E27FC236}">
                <a16:creationId xmlns:a16="http://schemas.microsoft.com/office/drawing/2014/main" id="{9FAD3684-801E-4E1E-85EB-F5F3E5D37277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1389605" y="4712127"/>
            <a:ext cx="7886700" cy="1500187"/>
          </a:xfrm>
        </p:spPr>
        <p:txBody>
          <a:bodyPr/>
          <a:lstStyle/>
          <a:p>
            <a:pPr marL="0" indent="0" eaLnBrk="1" hangingPunct="1">
              <a:buFontTx/>
              <a:buNone/>
            </a:pPr>
            <a:r>
              <a:rPr lang="en-GB" altLang="en-US" dirty="0"/>
              <a:t>Vodafone</a:t>
            </a:r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8FFF41EB-26AD-6D7E-3406-28294EF6770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187963" y="67469"/>
            <a:ext cx="222445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200" b="1" dirty="0">
                <a:latin typeface="Arial "/>
              </a:rPr>
              <a:t>	</a:t>
            </a:r>
            <a:r>
              <a:rPr lang="en-GB" altLang="en-US" sz="1400" b="1" dirty="0">
                <a:solidFill>
                  <a:srgbClr val="0000FF"/>
                </a:solidFill>
                <a:latin typeface="Arial "/>
              </a:rPr>
              <a:t>SP-231643</a:t>
            </a:r>
          </a:p>
        </p:txBody>
      </p:sp>
    </p:spTree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3794A7AC-F975-4B82-9FCA-9C67ECE037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Principles on SID/WIDs </a:t>
            </a:r>
            <a:endParaRPr lang="en-GB" altLang="en-US" dirty="0"/>
          </a:p>
        </p:txBody>
      </p:sp>
      <p:sp>
        <p:nvSpPr>
          <p:cNvPr id="7171" name="Content Placeholder 2">
            <a:extLst>
              <a:ext uri="{FF2B5EF4-FFF2-40B4-BE49-F238E27FC236}">
                <a16:creationId xmlns:a16="http://schemas.microsoft.com/office/drawing/2014/main" id="{8B215120-9330-4C24-86C0-93DB3C460B0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67630" y="1767875"/>
            <a:ext cx="11196058" cy="4180539"/>
          </a:xfrm>
        </p:spPr>
        <p:txBody>
          <a:bodyPr/>
          <a:lstStyle/>
          <a:p>
            <a:r>
              <a:rPr lang="en-GB" sz="2400" dirty="0"/>
              <a:t>Rel-19 should not overload SA2 as in Rel-18 and shall provide a number between 15 and 20 TUs for TEI19 features</a:t>
            </a:r>
          </a:p>
          <a:p>
            <a:r>
              <a:rPr lang="en-GB" sz="2400" dirty="0"/>
              <a:t>Max number of TUs per SID/WID below 14 with number of SID/WID around 14</a:t>
            </a:r>
          </a:p>
          <a:p>
            <a:pPr lvl="1"/>
            <a:r>
              <a:rPr lang="en-GB" sz="1800" dirty="0"/>
              <a:t>Substantial operator support must be mandatory for SIDs/WIDs and WTs</a:t>
            </a:r>
          </a:p>
          <a:p>
            <a:r>
              <a:rPr lang="en-GB" sz="2400" dirty="0"/>
              <a:t>Drop SIDs with few operators supporting</a:t>
            </a:r>
          </a:p>
          <a:p>
            <a:r>
              <a:rPr lang="en-GB" sz="2400" dirty="0"/>
              <a:t>Drop or otherwise </a:t>
            </a:r>
            <a:r>
              <a:rPr lang="en-GB" sz="2400" dirty="0" err="1"/>
              <a:t>downscope</a:t>
            </a:r>
            <a:r>
              <a:rPr lang="en-GB" sz="2400" dirty="0"/>
              <a:t> Ph3 SIDs 30% each, letting the supporters choose how to make use of the available TUs </a:t>
            </a:r>
          </a:p>
          <a:p>
            <a:r>
              <a:rPr lang="en-GB" sz="2400" dirty="0" err="1"/>
              <a:t>Downscope</a:t>
            </a:r>
            <a:r>
              <a:rPr lang="en-GB" sz="2400" dirty="0"/>
              <a:t> SIDs/WIDs with large number of TUs or including Rel-18 WTs (e.g. XRM)</a:t>
            </a:r>
          </a:p>
          <a:p>
            <a:r>
              <a:rPr lang="en-GB" sz="2400" dirty="0" err="1"/>
              <a:t>AmbientIoT</a:t>
            </a:r>
            <a:r>
              <a:rPr lang="en-GB" sz="2400" dirty="0"/>
              <a:t> </a:t>
            </a:r>
            <a:r>
              <a:rPr lang="en-GB" sz="2400" dirty="0" err="1"/>
              <a:t>downscoped</a:t>
            </a:r>
            <a:r>
              <a:rPr lang="en-GB" sz="2400" dirty="0"/>
              <a:t> as needing more realistic numbers and its status determined based on RAN discussion</a:t>
            </a:r>
          </a:p>
        </p:txBody>
      </p:sp>
    </p:spTree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3AFF4909-1900-46CD-87F7-AE296C59418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0352" y="560387"/>
            <a:ext cx="10823448" cy="1012381"/>
          </a:xfrm>
        </p:spPr>
        <p:txBody>
          <a:bodyPr/>
          <a:lstStyle/>
          <a:p>
            <a:r>
              <a:rPr lang="en-GB" altLang="en-US" sz="3200" dirty="0"/>
              <a:t>Vodafone Group prioritised SIDs/WIDs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2A504A2-D1F8-BCF6-CCB9-0DC04477D7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0952182"/>
              </p:ext>
            </p:extLst>
          </p:nvPr>
        </p:nvGraphicFramePr>
        <p:xfrm>
          <a:off x="603504" y="1789025"/>
          <a:ext cx="10515599" cy="399318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460711">
                  <a:extLst>
                    <a:ext uri="{9D8B030D-6E8A-4147-A177-3AD203B41FA5}">
                      <a16:colId xmlns:a16="http://schemas.microsoft.com/office/drawing/2014/main" val="1815046110"/>
                    </a:ext>
                  </a:extLst>
                </a:gridCol>
                <a:gridCol w="2148014">
                  <a:extLst>
                    <a:ext uri="{9D8B030D-6E8A-4147-A177-3AD203B41FA5}">
                      <a16:colId xmlns:a16="http://schemas.microsoft.com/office/drawing/2014/main" val="2576170805"/>
                    </a:ext>
                  </a:extLst>
                </a:gridCol>
                <a:gridCol w="2222822">
                  <a:extLst>
                    <a:ext uri="{9D8B030D-6E8A-4147-A177-3AD203B41FA5}">
                      <a16:colId xmlns:a16="http://schemas.microsoft.com/office/drawing/2014/main" val="1630121641"/>
                    </a:ext>
                  </a:extLst>
                </a:gridCol>
                <a:gridCol w="2684052">
                  <a:extLst>
                    <a:ext uri="{9D8B030D-6E8A-4147-A177-3AD203B41FA5}">
                      <a16:colId xmlns:a16="http://schemas.microsoft.com/office/drawing/2014/main" val="2213805707"/>
                    </a:ext>
                  </a:extLst>
                </a:gridCol>
              </a:tblGrid>
              <a:tr h="282952">
                <a:tc>
                  <a:txBody>
                    <a:bodyPr/>
                    <a:lstStyle/>
                    <a:p>
                      <a:pPr algn="l" fontAlgn="ctr"/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Study TUs (used TUs)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Normative TUs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1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Proposed TUs reduction</a:t>
                      </a:r>
                    </a:p>
                  </a:txBody>
                  <a:tcPr marL="0" marR="0" marT="0" marB="0" anchor="ctr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1592369"/>
                  </a:ext>
                </a:extLst>
              </a:tr>
              <a:tr h="2238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dirty="0" err="1">
                          <a:effectLst/>
                          <a:latin typeface="+mn-lt"/>
                        </a:rPr>
                        <a:t>FS_EnergySys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  <a:latin typeface="+mn-lt"/>
                        </a:rPr>
                        <a:t>6.5 (-2)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  <a:latin typeface="+mn-lt"/>
                        </a:rPr>
                        <a:t>6.5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2594882322"/>
                  </a:ext>
                </a:extLst>
              </a:tr>
              <a:tr h="2238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>
                          <a:effectLst/>
                          <a:latin typeface="+mn-lt"/>
                        </a:rPr>
                        <a:t>FS_UPEAS_Ph2 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  <a:latin typeface="+mn-lt"/>
                        </a:rPr>
                        <a:t>2.25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  <a:latin typeface="+mn-lt"/>
                        </a:rPr>
                        <a:t>2.25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792042672"/>
                  </a:ext>
                </a:extLst>
              </a:tr>
              <a:tr h="2238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>
                          <a:effectLst/>
                          <a:latin typeface="+mn-lt"/>
                        </a:rPr>
                        <a:t>FS_5G_Femto 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  <a:latin typeface="+mn-lt"/>
                        </a:rPr>
                        <a:t>2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  <a:latin typeface="+mn-lt"/>
                        </a:rPr>
                        <a:t>3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21306154"/>
                  </a:ext>
                </a:extLst>
              </a:tr>
              <a:tr h="2238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dirty="0">
                          <a:effectLst/>
                          <a:latin typeface="+mn-lt"/>
                        </a:rPr>
                        <a:t>FS_INSS 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  <a:latin typeface="+mn-lt"/>
                        </a:rPr>
                        <a:t>2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  <a:latin typeface="+mn-lt"/>
                        </a:rPr>
                        <a:t>2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3589797571"/>
                  </a:ext>
                </a:extLst>
              </a:tr>
              <a:tr h="2238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dirty="0">
                          <a:effectLst/>
                          <a:latin typeface="+mn-lt"/>
                        </a:rPr>
                        <a:t>FS_AIML_CN  (alignment with RAN is needed)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  <a:latin typeface="+mn-lt"/>
                        </a:rPr>
                        <a:t>7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  <a:latin typeface="+mn-lt"/>
                        </a:rPr>
                        <a:t>7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No (</a:t>
                      </a:r>
                      <a:r>
                        <a:rPr lang="en-GB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note 1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)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988528071"/>
                  </a:ext>
                </a:extLst>
              </a:tr>
              <a:tr h="264821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en-GB" sz="1400" i="1" u="none" strike="noStrike" dirty="0">
                          <a:effectLst/>
                          <a:latin typeface="+mn-lt"/>
                        </a:rPr>
                        <a:t>40.5 (38.5 to be available from Feb’24)</a:t>
                      </a:r>
                      <a:endParaRPr lang="en-GB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solidFill>
                      <a:srgbClr val="EAEFF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 fontAlgn="ctr"/>
                      <a:r>
                        <a:rPr lang="en-GB" sz="1400" i="1" u="none" strike="noStrike" dirty="0">
                          <a:effectLst/>
                          <a:latin typeface="+mn-lt"/>
                        </a:rPr>
                        <a:t>40.5 (38.5 to be available from Feb’24)</a:t>
                      </a:r>
                      <a:endParaRPr lang="en-GB" sz="1400" b="0" i="1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l" defTabSz="914400" rtl="0" eaLnBrk="1" fontAlgn="ctr" latinLnBrk="0" hangingPunct="1"/>
                      <a:endParaRPr lang="en-GB" sz="1200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47108952"/>
                  </a:ext>
                </a:extLst>
              </a:tr>
              <a:tr h="2238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dirty="0">
                          <a:effectLst/>
                          <a:latin typeface="+mn-lt"/>
                        </a:rPr>
                        <a:t>FS_5GSAT_ARCH_Ph3 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  <a:latin typeface="+mn-lt"/>
                        </a:rPr>
                        <a:t>7 (-2)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  <a:latin typeface="+mn-lt"/>
                        </a:rPr>
                        <a:t>5.5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Approx -30%  (minimum -3 TUs)</a:t>
                      </a: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457486308"/>
                  </a:ext>
                </a:extLst>
              </a:tr>
              <a:tr h="2238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dirty="0">
                          <a:effectLst/>
                          <a:latin typeface="+mn-lt"/>
                        </a:rPr>
                        <a:t>FS_NG_RTC_Ph2 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  <a:latin typeface="+mn-lt"/>
                        </a:rPr>
                        <a:t>6 (-2.5)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  <a:latin typeface="+mn-lt"/>
                        </a:rPr>
                        <a:t>5.5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-5.5 (Normative to CTs)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1556621908"/>
                  </a:ext>
                </a:extLst>
              </a:tr>
              <a:tr h="2238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dirty="0">
                          <a:effectLst/>
                          <a:latin typeface="+mn-lt"/>
                        </a:rPr>
                        <a:t>FS_XRM Ph2 </a:t>
                      </a:r>
                      <a:endParaRPr lang="en-GB" sz="12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  <a:latin typeface="+mn-lt"/>
                        </a:rPr>
                        <a:t>7.5 (-2)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  <a:latin typeface="+mn-lt"/>
                        </a:rPr>
                        <a:t>6.5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-1 (WT #1.3)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464284405"/>
                  </a:ext>
                </a:extLst>
              </a:tr>
              <a:tr h="2238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dirty="0">
                          <a:effectLst/>
                          <a:latin typeface="+mn-lt"/>
                        </a:rPr>
                        <a:t>FS_eEDGE_5GC_ph3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  <a:latin typeface="+mn-lt"/>
                        </a:rPr>
                        <a:t>6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  <a:latin typeface="+mn-lt"/>
                        </a:rPr>
                        <a:t>4.25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Approx -30% (minimum -3 TUs)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882830237"/>
                  </a:ext>
                </a:extLst>
              </a:tr>
              <a:tr h="2238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dirty="0">
                          <a:effectLst/>
                          <a:latin typeface="+mn-lt"/>
                        </a:rPr>
                        <a:t>FS_eUUI5 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  <a:latin typeface="+mn-lt"/>
                        </a:rPr>
                        <a:t>7.5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  <a:latin typeface="+mn-lt"/>
                        </a:rPr>
                        <a:t>5.5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-2 (WT#4.3)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849962260"/>
                  </a:ext>
                </a:extLst>
              </a:tr>
              <a:tr h="2238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dirty="0">
                          <a:effectLst/>
                          <a:latin typeface="+mn-lt"/>
                        </a:rPr>
                        <a:t>FS_MASSS 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  <a:latin typeface="+mn-lt"/>
                        </a:rPr>
                        <a:t>7.25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  <a:latin typeface="+mn-lt"/>
                        </a:rPr>
                        <a:t>6.75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-8.75 (</a:t>
                      </a:r>
                      <a:r>
                        <a:rPr lang="en-GB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WT#a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)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981334625"/>
                  </a:ext>
                </a:extLst>
              </a:tr>
              <a:tr h="223817">
                <a:tc>
                  <a:txBody>
                    <a:bodyPr/>
                    <a:lstStyle/>
                    <a:p>
                      <a:pPr algn="l" fontAlgn="ctr"/>
                      <a:r>
                        <a:rPr lang="en-GB" sz="1200" u="none" strike="noStrike" dirty="0" err="1">
                          <a:effectLst/>
                          <a:latin typeface="+mn-lt"/>
                        </a:rPr>
                        <a:t>FS_AmbientIoT</a:t>
                      </a:r>
                      <a:r>
                        <a:rPr lang="en-GB" sz="1200" u="none" strike="noStrike" dirty="0">
                          <a:effectLst/>
                          <a:latin typeface="+mn-lt"/>
                        </a:rPr>
                        <a:t> (alignment with RAN is needed)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>
                          <a:effectLst/>
                          <a:latin typeface="+mn-lt"/>
                        </a:rPr>
                        <a:t>12</a:t>
                      </a:r>
                      <a:endParaRPr lang="en-GB" sz="1200" b="0" i="0" u="none" strike="noStrike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200" u="none" strike="noStrike" dirty="0">
                          <a:effectLst/>
                          <a:latin typeface="+mn-lt"/>
                        </a:rPr>
                        <a:t>12</a:t>
                      </a:r>
                      <a:endParaRPr lang="en-GB" sz="12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Approx -40% (minimum -10 TUs) (</a:t>
                      </a:r>
                      <a:r>
                        <a:rPr lang="en-GB" sz="1200" b="1" i="0" u="none" strike="noStrike" dirty="0">
                          <a:solidFill>
                            <a:srgbClr val="FF0000"/>
                          </a:solidFill>
                          <a:effectLst/>
                          <a:latin typeface="+mn-lt"/>
                        </a:rPr>
                        <a:t>note 2</a:t>
                      </a:r>
                      <a:r>
                        <a:rPr lang="en-GB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)</a:t>
                      </a:r>
                    </a:p>
                  </a:txBody>
                  <a:tcPr marL="0" marR="0" marT="0" marB="0" anchor="b"/>
                </a:tc>
                <a:extLst>
                  <a:ext uri="{0D108BD9-81ED-4DB2-BD59-A6C34878D82A}">
                    <a16:rowId xmlns:a16="http://schemas.microsoft.com/office/drawing/2014/main" val="2990461661"/>
                  </a:ext>
                </a:extLst>
              </a:tr>
              <a:tr h="264821">
                <a:tc gridSpan="3">
                  <a:txBody>
                    <a:bodyPr/>
                    <a:lstStyle/>
                    <a:p>
                      <a:pPr algn="ctr"/>
                      <a:r>
                        <a:rPr lang="en-GB" sz="1400" i="1" dirty="0"/>
                        <a:t>99.25 (92.75 to be available after Feb’24)</a:t>
                      </a:r>
                    </a:p>
                  </a:txBody>
                  <a:tcPr marL="0" marR="0" marT="0" marB="0" anchor="ctr">
                    <a:solidFill>
                      <a:srgbClr val="EAEFF7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l"/>
                      <a:r>
                        <a:rPr lang="en-GB" sz="1400" i="1" dirty="0"/>
                        <a:t>99.25 (92.75 to be available after Feb’24)</a:t>
                      </a: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fontAlgn="ctr" latinLnBrk="0" hangingPunct="1"/>
                      <a:r>
                        <a:rPr lang="en-GB" sz="1400" i="1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33.25 from </a:t>
                      </a:r>
                      <a:r>
                        <a:rPr lang="en-GB" sz="1400" i="1" u="none" strike="noStrike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downscoping</a:t>
                      </a:r>
                      <a:endParaRPr lang="en-GB" sz="1400" i="1" u="none" strike="noStrike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09679141"/>
                  </a:ext>
                </a:extLst>
              </a:tr>
              <a:tr h="445306">
                <a:tc gridSpan="4">
                  <a:txBody>
                    <a:bodyPr/>
                    <a:lstStyle/>
                    <a:p>
                      <a:pPr algn="ctr"/>
                      <a:r>
                        <a:rPr lang="en-GB" dirty="0"/>
                        <a:t>106.5 (98 available from Feb’24) after dropping and </a:t>
                      </a:r>
                      <a:r>
                        <a:rPr lang="en-GB" dirty="0" err="1"/>
                        <a:t>downscoping</a:t>
                      </a:r>
                      <a:endParaRPr lang="en-GB" dirty="0"/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r>
                        <a:rPr lang="en-GB" sz="1200" u="none" strike="noStrike" dirty="0">
                          <a:effectLst/>
                          <a:latin typeface="+mn-lt"/>
                        </a:rPr>
                        <a:t>40.5 (38.5 to be available from Feb’24)</a:t>
                      </a:r>
                      <a:endParaRPr lang="en-GB" dirty="0"/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sz="1200" dirty="0">
                        <a:latin typeface="+mn-lt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4995742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DDD6E942-1DBB-E90C-2774-67B4A6944FE4}"/>
              </a:ext>
            </a:extLst>
          </p:cNvPr>
          <p:cNvSpPr txBox="1"/>
          <p:nvPr/>
        </p:nvSpPr>
        <p:spPr>
          <a:xfrm>
            <a:off x="521208" y="5934456"/>
            <a:ext cx="8549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200" b="1" dirty="0">
                <a:solidFill>
                  <a:srgbClr val="FF0000"/>
                </a:solidFill>
              </a:rPr>
              <a:t>Note 1</a:t>
            </a:r>
            <a:r>
              <a:rPr lang="en-GB" sz="1200" dirty="0"/>
              <a:t>: Whether FS_AIML_CN is to be </a:t>
            </a:r>
            <a:r>
              <a:rPr lang="en-GB" sz="1200" dirty="0" err="1"/>
              <a:t>downscoped</a:t>
            </a:r>
            <a:r>
              <a:rPr lang="en-GB" sz="1200" dirty="0"/>
              <a:t> will depend on RAN discussions</a:t>
            </a:r>
          </a:p>
          <a:p>
            <a:r>
              <a:rPr lang="en-GB" sz="1200" b="1" dirty="0">
                <a:solidFill>
                  <a:srgbClr val="FF0000"/>
                </a:solidFill>
              </a:rPr>
              <a:t>Note 2</a:t>
            </a:r>
            <a:r>
              <a:rPr lang="en-GB" sz="1200" dirty="0"/>
              <a:t>: Discussion of </a:t>
            </a:r>
            <a:r>
              <a:rPr lang="en-GB" sz="1200" dirty="0" err="1"/>
              <a:t>AmbientIoT</a:t>
            </a:r>
            <a:r>
              <a:rPr lang="en-GB" sz="1200" dirty="0"/>
              <a:t> in RAN may reduce further the final number of TUs for SA2 work</a:t>
            </a:r>
            <a:endParaRPr lang="en-GB" sz="1400" dirty="0"/>
          </a:p>
        </p:txBody>
      </p:sp>
    </p:spTree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E66A82-48AC-3F74-A2F5-5FDDCEB3AF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Additional considerations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DDF34D7-65A1-1E80-C6DE-F1B3A7E8708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/>
              <a:t>The priorities listed in previous slide take into consideration the view on reserving 15 to 20 TUs for TEI19 features as per SP-231639 proposal of 106-111 TUs for SIDs/WIDs from Feb’24.</a:t>
            </a:r>
          </a:p>
          <a:p>
            <a:r>
              <a:rPr lang="en-GB" dirty="0"/>
              <a:t> 98 TUs for SIDs/WIDs would still provide room for some feature with substantial support from operators</a:t>
            </a:r>
          </a:p>
        </p:txBody>
      </p:sp>
    </p:spTree>
    <p:extLst>
      <p:ext uri="{BB962C8B-B14F-4D97-AF65-F5344CB8AC3E}">
        <p14:creationId xmlns:p14="http://schemas.microsoft.com/office/powerpoint/2010/main" val="2614606515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B13BEEBA675044A96DE28BDD893E607" ma:contentTypeVersion="13" ma:contentTypeDescription="Create a new document." ma:contentTypeScope="" ma:versionID="128a8422487fc329a7dc26f28cf6102c">
  <xsd:schema xmlns:xsd="http://www.w3.org/2001/XMLSchema" xmlns:xs="http://www.w3.org/2001/XMLSchema" xmlns:p="http://schemas.microsoft.com/office/2006/metadata/properties" xmlns:ns3="679a257e-872f-4c98-9e8a-0a9c104f72cd" xmlns:ns4="280d8efa-eff2-4910-88d2-79ca146720c4" targetNamespace="http://schemas.microsoft.com/office/2006/metadata/properties" ma:root="true" ma:fieldsID="5ee17176e517ccea8510c39d83da9bad" ns3:_="" ns4:_="">
    <xsd:import namespace="679a257e-872f-4c98-9e8a-0a9c104f72cd"/>
    <xsd:import namespace="280d8efa-eff2-4910-88d2-79ca146720c4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Locatio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79a257e-872f-4c98-9e8a-0a9c104f72c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80d8efa-eff2-4910-88d2-79ca146720c4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0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BD6692E6-AFB4-4AE6-8E62-2D7692F0CE70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79a257e-872f-4c98-9e8a-0a9c104f72cd"/>
    <ds:schemaRef ds:uri="280d8efa-eff2-4910-88d2-79ca146720c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5CA3727-A4EB-4398-9783-D0148B061093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7D3A830A-0AC8-45A7-9E99-DF047C23D0D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444</Words>
  <Application>Microsoft Office PowerPoint</Application>
  <PresentationFormat>Widescreen</PresentationFormat>
  <Paragraphs>73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Arial</vt:lpstr>
      <vt:lpstr>Arial </vt:lpstr>
      <vt:lpstr>Calibri</vt:lpstr>
      <vt:lpstr>Calibri Light</vt:lpstr>
      <vt:lpstr>Times New Roman</vt:lpstr>
      <vt:lpstr>Office Theme</vt:lpstr>
      <vt:lpstr>Rel-19 SA2 Package Proposal</vt:lpstr>
      <vt:lpstr>Principles on SID/WIDs </vt:lpstr>
      <vt:lpstr>Vodafone Group prioritised SIDs/WIDs </vt:lpstr>
      <vt:lpstr>Additional considerations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Susana, Vodafone</cp:lastModifiedBy>
  <cp:revision>615</cp:revision>
  <dcterms:created xsi:type="dcterms:W3CDTF">2010-02-05T13:52:04Z</dcterms:created>
  <dcterms:modified xsi:type="dcterms:W3CDTF">2023-12-06T17:51:58Z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0x010100BB13BEEBA675044A96DE28BDD893E607</vt:lpwstr>
  </property>
  <property fmtid="{D5CDD505-2E9C-101B-9397-08002B2CF9AE}" pid="3" name="MSIP_Label_17da11e7-ad83-4459-98c6-12a88e2eac78_Enabled">
    <vt:lpwstr>true</vt:lpwstr>
  </property>
  <property fmtid="{D5CDD505-2E9C-101B-9397-08002B2CF9AE}" pid="4" name="MSIP_Label_17da11e7-ad83-4459-98c6-12a88e2eac78_SetDate">
    <vt:lpwstr>2023-12-06T17:51:51Z</vt:lpwstr>
  </property>
  <property fmtid="{D5CDD505-2E9C-101B-9397-08002B2CF9AE}" pid="5" name="MSIP_Label_17da11e7-ad83-4459-98c6-12a88e2eac78_Method">
    <vt:lpwstr>Privileged</vt:lpwstr>
  </property>
  <property fmtid="{D5CDD505-2E9C-101B-9397-08002B2CF9AE}" pid="6" name="MSIP_Label_17da11e7-ad83-4459-98c6-12a88e2eac78_Name">
    <vt:lpwstr>17da11e7-ad83-4459-98c6-12a88e2eac78</vt:lpwstr>
  </property>
  <property fmtid="{D5CDD505-2E9C-101B-9397-08002B2CF9AE}" pid="7" name="MSIP_Label_17da11e7-ad83-4459-98c6-12a88e2eac78_SiteId">
    <vt:lpwstr>68283f3b-8487-4c86-adb3-a5228f18b893</vt:lpwstr>
  </property>
  <property fmtid="{D5CDD505-2E9C-101B-9397-08002B2CF9AE}" pid="8" name="MSIP_Label_17da11e7-ad83-4459-98c6-12a88e2eac78_ActionId">
    <vt:lpwstr>ffa985c0-5985-4144-9481-49b299f5453a</vt:lpwstr>
  </property>
  <property fmtid="{D5CDD505-2E9C-101B-9397-08002B2CF9AE}" pid="9" name="MSIP_Label_17da11e7-ad83-4459-98c6-12a88e2eac78_ContentBits">
    <vt:lpwstr>0</vt:lpwstr>
  </property>
</Properties>
</file>